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98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8" r:id="rId12"/>
    <p:sldId id="30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28" userDrawn="1">
          <p15:clr>
            <a:srgbClr val="A4A3A4"/>
          </p15:clr>
        </p15:guide>
        <p15:guide id="4" orient="horz" pos="3748" userDrawn="1">
          <p15:clr>
            <a:srgbClr val="A4A3A4"/>
          </p15:clr>
        </p15:guide>
        <p15:guide id="5" pos="360" userDrawn="1">
          <p15:clr>
            <a:srgbClr val="A4A3A4"/>
          </p15:clr>
        </p15:guide>
        <p15:guide id="6" pos="73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1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06" y="72"/>
      </p:cViewPr>
      <p:guideLst>
        <p:guide orient="horz" pos="2160"/>
        <p:guide pos="3840"/>
        <p:guide orient="horz" pos="528"/>
        <p:guide orient="horz" pos="3748"/>
        <p:guide pos="360"/>
        <p:guide pos="73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36C8A-1011-453C-8BB5-6D54C9300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82053A-53F5-45B6-BC71-4186DE054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88624-FBD8-4504-9BDA-86234155C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FAF414-3DFF-4F8C-80C3-F52EA9892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4AE317-4E70-4A03-936B-2C647A925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72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3092A-BB1F-45CD-9F74-8E3E0B64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E139775-0C02-4980-9722-0CF54B2EC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05CD1E-33D0-4268-90F1-F21773CC8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9B1621-C5D8-491E-8FD6-82C62ACE4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AB327B-23B7-49B7-8680-54AFF1F56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2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F3C88CB-E0BF-4D0D-9AED-31CA9B2E58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A467E2-B164-4291-982C-0D774A0C3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44F517-EE7A-4C1A-A792-22F255B62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792213-C8A2-4AB2-94E4-24219F55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3030D2-B1AD-4A28-8371-77F7642DA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2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36EC89-232F-41D5-9E2B-2BB6C680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4D3A15-6428-425F-89BD-A14724BE6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12499B-325E-4959-8CBE-7038D60B9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AA3EF4-8773-4C8E-861F-A866857A7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1DF3EF-A6C9-4531-BF4D-BAB8407BF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70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6365DC-9DEF-4E42-B149-584951ED3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FF51BE-47DE-481B-BEB3-AA4394AB9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82E968-5FF4-4812-ACBF-E5EE25EC1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4AAE3E-E606-4CB1-AA39-E6E64423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146617-0623-4822-864F-4BBE79779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08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0FA1A-8228-493F-AA04-C5C63C67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CAB930-C014-4AC3-90D5-41CF19671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8F9273-020B-4D1D-8270-A443DAF2A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08AE31-C6E4-408F-B929-49DBD3AE1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C8BC3E-F835-4AE9-B4F8-F4253BD34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8E21DA-3B23-45B4-B48C-F22B2E224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17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47C9F0-6C5F-404E-9D9A-767F4E446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704573-3613-49E0-A710-687B33631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7B6E35-B635-43F5-9AA3-1220674F1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638751-8CF4-4EB0-91CF-B2E947597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B1F278-FBC0-4602-BCBE-6318F98A9E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C043D39-37A4-4B6C-B456-7E8A53D42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7CAFD0F-A946-4473-8FB5-CE5B5F963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0A22450-84BA-443B-9026-20B8CB04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7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B6DFA-2109-4859-A753-728C37E6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193CA60-39B4-4EFA-BEDB-85A328A3D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3DAB48-845E-4C72-A68A-83DCA7B9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3F9F19-DB4B-4454-A259-4511CED78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96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CB668DE-82F3-4A88-BDDE-75BAA1C2D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7ACB387-FACB-438C-9971-2CE3AB733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EA1F27-12EF-46D4-B486-61A90A2C9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95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B0CBA4-5DF5-4BAC-90D8-2628F7A65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FEAA8B-C2CC-4314-A69A-4B7ADB8ED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7D9914-DA98-4B59-8C85-B404A9CB8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8B9BE3-9331-4919-8F0F-A01EFAE99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DCB450-988B-478E-8CE6-0FA1E56BA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0E1466-96C0-40D4-B179-0FBECF49E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59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F5B69-5616-47E8-B0E1-A6BB03F96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39BFEA8-9B2C-401F-A856-6F66D6D7A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B39155-AA87-47DF-A7D6-8E8903388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D6B616-FF04-48C6-98E0-8CB4BE310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62B79-751A-4C13-A3A5-C32BB7A9BE4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E1E40C-7356-4E20-9A05-4368C389B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1E41D7-DAE4-4960-B4C0-C2592E74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93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FEADAB-2847-4ACC-9D92-3B734ABD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78FF6F-2537-4CF3-A6AF-0850A9758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15E515-34F3-4726-AE69-120D8BA8D7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62B79-751A-4C13-A3A5-C32BB7A9BE4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E1E760-AF43-4CA9-AB79-FB640A6E7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F19BF9-01D1-4A4C-9016-4C63489A7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F405C-A018-4D75-B18E-01055DBA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58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1331285" y="1798743"/>
            <a:ext cx="952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Cambria" panose="02040503050406030204" pitchFamily="18" charset="0"/>
                <a:ea typeface="Cambria" panose="02040503050406030204" pitchFamily="18" charset="0"/>
              </a:rPr>
              <a:t>Progress of Week2,</a:t>
            </a:r>
            <a:r>
              <a:rPr lang="zh-CN" alt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800" b="1" dirty="0">
                <a:latin typeface="Cambria" panose="02040503050406030204" pitchFamily="18" charset="0"/>
                <a:ea typeface="Cambria" panose="02040503050406030204" pitchFamily="18" charset="0"/>
              </a:rPr>
              <a:t>August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文本框 3">
            <a:extLst>
              <a:ext uri="{FF2B5EF4-FFF2-40B4-BE49-F238E27FC236}">
                <a16:creationId xmlns:a16="http://schemas.microsoft.com/office/drawing/2014/main" id="{B748D353-2058-4B77-A711-9A110461B509}"/>
              </a:ext>
            </a:extLst>
          </p:cNvPr>
          <p:cNvSpPr txBox="1"/>
          <p:nvPr/>
        </p:nvSpPr>
        <p:spPr>
          <a:xfrm>
            <a:off x="1331285" y="2624653"/>
            <a:ext cx="9529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i="1" dirty="0">
                <a:latin typeface="Cambria" panose="02040503050406030204" pitchFamily="18" charset="0"/>
                <a:ea typeface="Cambria" panose="02040503050406030204" pitchFamily="18" charset="0"/>
              </a:rPr>
              <a:t>OUTLINE</a:t>
            </a:r>
            <a:endParaRPr lang="en-US" sz="2000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文本框 3">
            <a:extLst>
              <a:ext uri="{FF2B5EF4-FFF2-40B4-BE49-F238E27FC236}">
                <a16:creationId xmlns:a16="http://schemas.microsoft.com/office/drawing/2014/main" id="{50E83C72-8273-4B90-9A32-00E9C61E204D}"/>
              </a:ext>
            </a:extLst>
          </p:cNvPr>
          <p:cNvSpPr txBox="1"/>
          <p:nvPr/>
        </p:nvSpPr>
        <p:spPr>
          <a:xfrm>
            <a:off x="1331285" y="3024763"/>
            <a:ext cx="9529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altLang="zh-CN" b="1" i="1" dirty="0">
                <a:latin typeface="Cambria" panose="02040503050406030204" pitchFamily="18" charset="0"/>
                <a:ea typeface="Cambria" panose="02040503050406030204" pitchFamily="18" charset="0"/>
              </a:rPr>
              <a:t>Detailed Comparison between MPC_GT and</a:t>
            </a:r>
            <a:r>
              <a:rPr lang="zh-CN" altLang="en-US" b="1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b="1" i="1" dirty="0">
                <a:latin typeface="Cambria" panose="02040503050406030204" pitchFamily="18" charset="0"/>
                <a:ea typeface="Cambria" panose="02040503050406030204" pitchFamily="18" charset="0"/>
              </a:rPr>
              <a:t>MSC</a:t>
            </a:r>
            <a:r>
              <a:rPr lang="zh-CN" altLang="en-US" b="1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b="1" i="1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lang="zh-CN" altLang="en-US" b="1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b="1" i="1" dirty="0">
                <a:latin typeface="Cambria" panose="02040503050406030204" pitchFamily="18" charset="0"/>
                <a:ea typeface="Cambria" panose="02040503050406030204" pitchFamily="18" charset="0"/>
              </a:rPr>
              <a:t>one</a:t>
            </a:r>
            <a:r>
              <a:rPr lang="zh-CN" altLang="en-US" b="1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b="1" i="1" dirty="0">
                <a:latin typeface="Cambria" panose="02040503050406030204" pitchFamily="18" charset="0"/>
                <a:ea typeface="Cambria" panose="02040503050406030204" pitchFamily="18" charset="0"/>
              </a:rPr>
              <a:t>day’s opt</a:t>
            </a:r>
          </a:p>
          <a:p>
            <a:pPr marL="342900" indent="-342900" algn="ctr">
              <a:buAutoNum type="arabicPeriod"/>
            </a:pPr>
            <a:r>
              <a:rPr lang="en-US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Price_DC</a:t>
            </a:r>
            <a:r>
              <a:rPr lang="en-US" b="1" i="1" dirty="0">
                <a:latin typeface="Cambria" panose="02040503050406030204" pitchFamily="18" charset="0"/>
                <a:ea typeface="Cambria" panose="02040503050406030204" pitchFamily="18" charset="0"/>
              </a:rPr>
              <a:t> and MPC_GT Performance</a:t>
            </a:r>
          </a:p>
          <a:p>
            <a:pPr algn="ctr"/>
            <a:r>
              <a:rPr lang="en-US" b="1" i="1" dirty="0">
                <a:latin typeface="Cambria" panose="02040503050406030204" pitchFamily="18" charset="0"/>
                <a:ea typeface="Cambria" panose="02040503050406030204" pitchFamily="18" charset="0"/>
              </a:rPr>
              <a:t>2. Sensitive Tests</a:t>
            </a:r>
          </a:p>
          <a:p>
            <a:pPr algn="ctr"/>
            <a:endParaRPr lang="en-US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969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Price_DC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and MPC_GT Performance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-2.5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May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 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EV: 73/day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文本框 3">
            <a:extLst>
              <a:ext uri="{FF2B5EF4-FFF2-40B4-BE49-F238E27FC236}">
                <a16:creationId xmlns:a16="http://schemas.microsoft.com/office/drawing/2014/main" id="{E14EF1EF-F1D5-4319-AF1A-03C4EDB876F4}"/>
              </a:ext>
            </a:extLst>
          </p:cNvPr>
          <p:cNvSpPr txBox="1"/>
          <p:nvPr/>
        </p:nvSpPr>
        <p:spPr>
          <a:xfrm>
            <a:off x="162676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Oct-1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文本框 3">
            <a:extLst>
              <a:ext uri="{FF2B5EF4-FFF2-40B4-BE49-F238E27FC236}">
                <a16:creationId xmlns:a16="http://schemas.microsoft.com/office/drawing/2014/main" id="{0451F437-574E-4B8C-8CA4-C39D0940F986}"/>
              </a:ext>
            </a:extLst>
          </p:cNvPr>
          <p:cNvSpPr txBox="1"/>
          <p:nvPr/>
        </p:nvSpPr>
        <p:spPr>
          <a:xfrm>
            <a:off x="476800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Nov-1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文本框 3">
            <a:extLst>
              <a:ext uri="{FF2B5EF4-FFF2-40B4-BE49-F238E27FC236}">
                <a16:creationId xmlns:a16="http://schemas.microsoft.com/office/drawing/2014/main" id="{8F7CE756-46E5-4755-B803-E275829DB20F}"/>
              </a:ext>
            </a:extLst>
          </p:cNvPr>
          <p:cNvSpPr txBox="1"/>
          <p:nvPr/>
        </p:nvSpPr>
        <p:spPr>
          <a:xfrm>
            <a:off x="7821763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Dec-1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37078-7323-4B23-9DC3-27676B3E0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8409" y="1326592"/>
            <a:ext cx="9855180" cy="521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00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Price_DC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and MPC_GT Performance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-2.6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Jun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 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EV: 25/day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文本框 3">
            <a:extLst>
              <a:ext uri="{FF2B5EF4-FFF2-40B4-BE49-F238E27FC236}">
                <a16:creationId xmlns:a16="http://schemas.microsoft.com/office/drawing/2014/main" id="{E14EF1EF-F1D5-4319-AF1A-03C4EDB876F4}"/>
              </a:ext>
            </a:extLst>
          </p:cNvPr>
          <p:cNvSpPr txBox="1"/>
          <p:nvPr/>
        </p:nvSpPr>
        <p:spPr>
          <a:xfrm>
            <a:off x="162676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Oct-1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文本框 3">
            <a:extLst>
              <a:ext uri="{FF2B5EF4-FFF2-40B4-BE49-F238E27FC236}">
                <a16:creationId xmlns:a16="http://schemas.microsoft.com/office/drawing/2014/main" id="{0451F437-574E-4B8C-8CA4-C39D0940F986}"/>
              </a:ext>
            </a:extLst>
          </p:cNvPr>
          <p:cNvSpPr txBox="1"/>
          <p:nvPr/>
        </p:nvSpPr>
        <p:spPr>
          <a:xfrm>
            <a:off x="476800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Nov-1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文本框 3">
            <a:extLst>
              <a:ext uri="{FF2B5EF4-FFF2-40B4-BE49-F238E27FC236}">
                <a16:creationId xmlns:a16="http://schemas.microsoft.com/office/drawing/2014/main" id="{8F7CE756-46E5-4755-B803-E275829DB20F}"/>
              </a:ext>
            </a:extLst>
          </p:cNvPr>
          <p:cNvSpPr txBox="1"/>
          <p:nvPr/>
        </p:nvSpPr>
        <p:spPr>
          <a:xfrm>
            <a:off x="7821763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Dec-1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37078-7323-4B23-9DC3-27676B3E0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8410" y="1326592"/>
            <a:ext cx="9855178" cy="521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71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Price_DC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and MPC_GT Performance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-2.6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Jun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-1-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large scale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文本框 3">
            <a:extLst>
              <a:ext uri="{FF2B5EF4-FFF2-40B4-BE49-F238E27FC236}">
                <a16:creationId xmlns:a16="http://schemas.microsoft.com/office/drawing/2014/main" id="{E14EF1EF-F1D5-4319-AF1A-03C4EDB876F4}"/>
              </a:ext>
            </a:extLst>
          </p:cNvPr>
          <p:cNvSpPr txBox="1"/>
          <p:nvPr/>
        </p:nvSpPr>
        <p:spPr>
          <a:xfrm>
            <a:off x="162676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Oct-1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文本框 3">
            <a:extLst>
              <a:ext uri="{FF2B5EF4-FFF2-40B4-BE49-F238E27FC236}">
                <a16:creationId xmlns:a16="http://schemas.microsoft.com/office/drawing/2014/main" id="{0451F437-574E-4B8C-8CA4-C39D0940F986}"/>
              </a:ext>
            </a:extLst>
          </p:cNvPr>
          <p:cNvSpPr txBox="1"/>
          <p:nvPr/>
        </p:nvSpPr>
        <p:spPr>
          <a:xfrm>
            <a:off x="476800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Nov-1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文本框 3">
            <a:extLst>
              <a:ext uri="{FF2B5EF4-FFF2-40B4-BE49-F238E27FC236}">
                <a16:creationId xmlns:a16="http://schemas.microsoft.com/office/drawing/2014/main" id="{8F7CE756-46E5-4755-B803-E275829DB20F}"/>
              </a:ext>
            </a:extLst>
          </p:cNvPr>
          <p:cNvSpPr txBox="1"/>
          <p:nvPr/>
        </p:nvSpPr>
        <p:spPr>
          <a:xfrm>
            <a:off x="7821763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Dec-1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37078-7323-4B23-9DC3-27676B3E0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8409" y="1326592"/>
            <a:ext cx="9855180" cy="521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2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1. Detailed Comparison between MPC_GT and MSC of one day’s opt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-1.1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Jan-Mar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ED29DC-0364-43E0-86D5-217A4FDAA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662" y="1495869"/>
            <a:ext cx="2867570" cy="5097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AC5F33-262F-407C-AEA6-23A7BE93E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666" y="1495869"/>
            <a:ext cx="2867570" cy="50979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0C44C6-FE13-462D-A0D9-290B8879D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164" y="1495869"/>
            <a:ext cx="2867570" cy="5097902"/>
          </a:xfrm>
          <a:prstGeom prst="rect">
            <a:avLst/>
          </a:prstGeom>
        </p:spPr>
      </p:pic>
      <p:sp>
        <p:nvSpPr>
          <p:cNvPr id="12" name="文本框 3">
            <a:extLst>
              <a:ext uri="{FF2B5EF4-FFF2-40B4-BE49-F238E27FC236}">
                <a16:creationId xmlns:a16="http://schemas.microsoft.com/office/drawing/2014/main" id="{E14EF1EF-F1D5-4319-AF1A-03C4EDB876F4}"/>
              </a:ext>
            </a:extLst>
          </p:cNvPr>
          <p:cNvSpPr txBox="1"/>
          <p:nvPr/>
        </p:nvSpPr>
        <p:spPr>
          <a:xfrm>
            <a:off x="162676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Jan-1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文本框 3">
            <a:extLst>
              <a:ext uri="{FF2B5EF4-FFF2-40B4-BE49-F238E27FC236}">
                <a16:creationId xmlns:a16="http://schemas.microsoft.com/office/drawing/2014/main" id="{0451F437-574E-4B8C-8CA4-C39D0940F986}"/>
              </a:ext>
            </a:extLst>
          </p:cNvPr>
          <p:cNvSpPr txBox="1"/>
          <p:nvPr/>
        </p:nvSpPr>
        <p:spPr>
          <a:xfrm>
            <a:off x="476800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Feb-1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文本框 3">
            <a:extLst>
              <a:ext uri="{FF2B5EF4-FFF2-40B4-BE49-F238E27FC236}">
                <a16:creationId xmlns:a16="http://schemas.microsoft.com/office/drawing/2014/main" id="{8F7CE756-46E5-4755-B803-E275829DB20F}"/>
              </a:ext>
            </a:extLst>
          </p:cNvPr>
          <p:cNvSpPr txBox="1"/>
          <p:nvPr/>
        </p:nvSpPr>
        <p:spPr>
          <a:xfrm>
            <a:off x="7821763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Mar-1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191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1. Detailed Comparison between MPC_GT and MSC of one day’s opt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-1.2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Jan-Mar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ED29DC-0364-43E0-86D5-217A4FDAA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7662" y="1495869"/>
            <a:ext cx="2867569" cy="5097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AC5F33-262F-407C-AEA6-23A7BE93E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2666" y="1495869"/>
            <a:ext cx="2867569" cy="50979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0C44C6-FE13-462D-A0D9-290B8879D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0164" y="1495869"/>
            <a:ext cx="2867569" cy="5097902"/>
          </a:xfrm>
          <a:prstGeom prst="rect">
            <a:avLst/>
          </a:prstGeom>
        </p:spPr>
      </p:pic>
      <p:sp>
        <p:nvSpPr>
          <p:cNvPr id="12" name="文本框 3">
            <a:extLst>
              <a:ext uri="{FF2B5EF4-FFF2-40B4-BE49-F238E27FC236}">
                <a16:creationId xmlns:a16="http://schemas.microsoft.com/office/drawing/2014/main" id="{E14EF1EF-F1D5-4319-AF1A-03C4EDB876F4}"/>
              </a:ext>
            </a:extLst>
          </p:cNvPr>
          <p:cNvSpPr txBox="1"/>
          <p:nvPr/>
        </p:nvSpPr>
        <p:spPr>
          <a:xfrm>
            <a:off x="162676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Apr-1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文本框 3">
            <a:extLst>
              <a:ext uri="{FF2B5EF4-FFF2-40B4-BE49-F238E27FC236}">
                <a16:creationId xmlns:a16="http://schemas.microsoft.com/office/drawing/2014/main" id="{0451F437-574E-4B8C-8CA4-C39D0940F986}"/>
              </a:ext>
            </a:extLst>
          </p:cNvPr>
          <p:cNvSpPr txBox="1"/>
          <p:nvPr/>
        </p:nvSpPr>
        <p:spPr>
          <a:xfrm>
            <a:off x="476800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May-1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文本框 3">
            <a:extLst>
              <a:ext uri="{FF2B5EF4-FFF2-40B4-BE49-F238E27FC236}">
                <a16:creationId xmlns:a16="http://schemas.microsoft.com/office/drawing/2014/main" id="{8F7CE756-46E5-4755-B803-E275829DB20F}"/>
              </a:ext>
            </a:extLst>
          </p:cNvPr>
          <p:cNvSpPr txBox="1"/>
          <p:nvPr/>
        </p:nvSpPr>
        <p:spPr>
          <a:xfrm>
            <a:off x="7821763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Jun-1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606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1. Detailed Comparison between MPC_GT and MSC of one day’s opt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-1.3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Jul-Sep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ED29DC-0364-43E0-86D5-217A4FDAA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7662" y="1495870"/>
            <a:ext cx="2867569" cy="509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AC5F33-262F-407C-AEA6-23A7BE93E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2666" y="1495870"/>
            <a:ext cx="2867569" cy="509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0C44C6-FE13-462D-A0D9-290B8879D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0164" y="1495870"/>
            <a:ext cx="2867569" cy="5097900"/>
          </a:xfrm>
          <a:prstGeom prst="rect">
            <a:avLst/>
          </a:prstGeom>
        </p:spPr>
      </p:pic>
      <p:sp>
        <p:nvSpPr>
          <p:cNvPr id="12" name="文本框 3">
            <a:extLst>
              <a:ext uri="{FF2B5EF4-FFF2-40B4-BE49-F238E27FC236}">
                <a16:creationId xmlns:a16="http://schemas.microsoft.com/office/drawing/2014/main" id="{E14EF1EF-F1D5-4319-AF1A-03C4EDB876F4}"/>
              </a:ext>
            </a:extLst>
          </p:cNvPr>
          <p:cNvSpPr txBox="1"/>
          <p:nvPr/>
        </p:nvSpPr>
        <p:spPr>
          <a:xfrm>
            <a:off x="162676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Jul-1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文本框 3">
            <a:extLst>
              <a:ext uri="{FF2B5EF4-FFF2-40B4-BE49-F238E27FC236}">
                <a16:creationId xmlns:a16="http://schemas.microsoft.com/office/drawing/2014/main" id="{0451F437-574E-4B8C-8CA4-C39D0940F986}"/>
              </a:ext>
            </a:extLst>
          </p:cNvPr>
          <p:cNvSpPr txBox="1"/>
          <p:nvPr/>
        </p:nvSpPr>
        <p:spPr>
          <a:xfrm>
            <a:off x="476800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Aug-1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文本框 3">
            <a:extLst>
              <a:ext uri="{FF2B5EF4-FFF2-40B4-BE49-F238E27FC236}">
                <a16:creationId xmlns:a16="http://schemas.microsoft.com/office/drawing/2014/main" id="{8F7CE756-46E5-4755-B803-E275829DB20F}"/>
              </a:ext>
            </a:extLst>
          </p:cNvPr>
          <p:cNvSpPr txBox="1"/>
          <p:nvPr/>
        </p:nvSpPr>
        <p:spPr>
          <a:xfrm>
            <a:off x="7821763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Sep-1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30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1. Detailed Comparison between MPC_GT and MSC of one day’s opt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-1.4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Oct-Dec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ED29DC-0364-43E0-86D5-217A4FDAA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7662" y="1495870"/>
            <a:ext cx="2867568" cy="509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AC5F33-262F-407C-AEA6-23A7BE93E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2666" y="1495870"/>
            <a:ext cx="2867568" cy="509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0C44C6-FE13-462D-A0D9-290B8879D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0164" y="1495870"/>
            <a:ext cx="2867568" cy="5097900"/>
          </a:xfrm>
          <a:prstGeom prst="rect">
            <a:avLst/>
          </a:prstGeom>
        </p:spPr>
      </p:pic>
      <p:sp>
        <p:nvSpPr>
          <p:cNvPr id="12" name="文本框 3">
            <a:extLst>
              <a:ext uri="{FF2B5EF4-FFF2-40B4-BE49-F238E27FC236}">
                <a16:creationId xmlns:a16="http://schemas.microsoft.com/office/drawing/2014/main" id="{E14EF1EF-F1D5-4319-AF1A-03C4EDB876F4}"/>
              </a:ext>
            </a:extLst>
          </p:cNvPr>
          <p:cNvSpPr txBox="1"/>
          <p:nvPr/>
        </p:nvSpPr>
        <p:spPr>
          <a:xfrm>
            <a:off x="162676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Oct-1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文本框 3">
            <a:extLst>
              <a:ext uri="{FF2B5EF4-FFF2-40B4-BE49-F238E27FC236}">
                <a16:creationId xmlns:a16="http://schemas.microsoft.com/office/drawing/2014/main" id="{0451F437-574E-4B8C-8CA4-C39D0940F986}"/>
              </a:ext>
            </a:extLst>
          </p:cNvPr>
          <p:cNvSpPr txBox="1"/>
          <p:nvPr/>
        </p:nvSpPr>
        <p:spPr>
          <a:xfrm>
            <a:off x="476800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Nov-1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文本框 3">
            <a:extLst>
              <a:ext uri="{FF2B5EF4-FFF2-40B4-BE49-F238E27FC236}">
                <a16:creationId xmlns:a16="http://schemas.microsoft.com/office/drawing/2014/main" id="{8F7CE756-46E5-4755-B803-E275829DB20F}"/>
              </a:ext>
            </a:extLst>
          </p:cNvPr>
          <p:cNvSpPr txBox="1"/>
          <p:nvPr/>
        </p:nvSpPr>
        <p:spPr>
          <a:xfrm>
            <a:off x="7821763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Dec-1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445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Price_DC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and MPC_GT Performance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-2.1 Jan-1  </a:t>
            </a:r>
            <a:r>
              <a:rPr lang="en-US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EV: 0/day</a:t>
            </a:r>
          </a:p>
        </p:txBody>
      </p:sp>
      <p:sp>
        <p:nvSpPr>
          <p:cNvPr id="12" name="文本框 3">
            <a:extLst>
              <a:ext uri="{FF2B5EF4-FFF2-40B4-BE49-F238E27FC236}">
                <a16:creationId xmlns:a16="http://schemas.microsoft.com/office/drawing/2014/main" id="{E14EF1EF-F1D5-4319-AF1A-03C4EDB876F4}"/>
              </a:ext>
            </a:extLst>
          </p:cNvPr>
          <p:cNvSpPr txBox="1"/>
          <p:nvPr/>
        </p:nvSpPr>
        <p:spPr>
          <a:xfrm>
            <a:off x="162676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Oct-1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文本框 3">
            <a:extLst>
              <a:ext uri="{FF2B5EF4-FFF2-40B4-BE49-F238E27FC236}">
                <a16:creationId xmlns:a16="http://schemas.microsoft.com/office/drawing/2014/main" id="{0451F437-574E-4B8C-8CA4-C39D0940F986}"/>
              </a:ext>
            </a:extLst>
          </p:cNvPr>
          <p:cNvSpPr txBox="1"/>
          <p:nvPr/>
        </p:nvSpPr>
        <p:spPr>
          <a:xfrm>
            <a:off x="476800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Nov-1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文本框 3">
            <a:extLst>
              <a:ext uri="{FF2B5EF4-FFF2-40B4-BE49-F238E27FC236}">
                <a16:creationId xmlns:a16="http://schemas.microsoft.com/office/drawing/2014/main" id="{8F7CE756-46E5-4755-B803-E275829DB20F}"/>
              </a:ext>
            </a:extLst>
          </p:cNvPr>
          <p:cNvSpPr txBox="1"/>
          <p:nvPr/>
        </p:nvSpPr>
        <p:spPr>
          <a:xfrm>
            <a:off x="7821763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Dec-1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37078-7323-4B23-9DC3-27676B3E0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6326" y="1326592"/>
            <a:ext cx="9859346" cy="521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71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Price_DC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and MPC_GT Performance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-2.2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Feb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 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EV: 54/day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文本框 3">
            <a:extLst>
              <a:ext uri="{FF2B5EF4-FFF2-40B4-BE49-F238E27FC236}">
                <a16:creationId xmlns:a16="http://schemas.microsoft.com/office/drawing/2014/main" id="{E14EF1EF-F1D5-4319-AF1A-03C4EDB876F4}"/>
              </a:ext>
            </a:extLst>
          </p:cNvPr>
          <p:cNvSpPr txBox="1"/>
          <p:nvPr/>
        </p:nvSpPr>
        <p:spPr>
          <a:xfrm>
            <a:off x="162676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Oct-1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文本框 3">
            <a:extLst>
              <a:ext uri="{FF2B5EF4-FFF2-40B4-BE49-F238E27FC236}">
                <a16:creationId xmlns:a16="http://schemas.microsoft.com/office/drawing/2014/main" id="{0451F437-574E-4B8C-8CA4-C39D0940F986}"/>
              </a:ext>
            </a:extLst>
          </p:cNvPr>
          <p:cNvSpPr txBox="1"/>
          <p:nvPr/>
        </p:nvSpPr>
        <p:spPr>
          <a:xfrm>
            <a:off x="476800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Nov-1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文本框 3">
            <a:extLst>
              <a:ext uri="{FF2B5EF4-FFF2-40B4-BE49-F238E27FC236}">
                <a16:creationId xmlns:a16="http://schemas.microsoft.com/office/drawing/2014/main" id="{8F7CE756-46E5-4755-B803-E275829DB20F}"/>
              </a:ext>
            </a:extLst>
          </p:cNvPr>
          <p:cNvSpPr txBox="1"/>
          <p:nvPr/>
        </p:nvSpPr>
        <p:spPr>
          <a:xfrm>
            <a:off x="7821763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Dec-1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37078-7323-4B23-9DC3-27676B3E0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8409" y="1326592"/>
            <a:ext cx="9855180" cy="521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00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Price_DC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and MPC_GT Performance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-2.3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Mar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 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EV: 78/day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文本框 3">
            <a:extLst>
              <a:ext uri="{FF2B5EF4-FFF2-40B4-BE49-F238E27FC236}">
                <a16:creationId xmlns:a16="http://schemas.microsoft.com/office/drawing/2014/main" id="{E14EF1EF-F1D5-4319-AF1A-03C4EDB876F4}"/>
              </a:ext>
            </a:extLst>
          </p:cNvPr>
          <p:cNvSpPr txBox="1"/>
          <p:nvPr/>
        </p:nvSpPr>
        <p:spPr>
          <a:xfrm>
            <a:off x="162676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Oct-1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文本框 3">
            <a:extLst>
              <a:ext uri="{FF2B5EF4-FFF2-40B4-BE49-F238E27FC236}">
                <a16:creationId xmlns:a16="http://schemas.microsoft.com/office/drawing/2014/main" id="{0451F437-574E-4B8C-8CA4-C39D0940F986}"/>
              </a:ext>
            </a:extLst>
          </p:cNvPr>
          <p:cNvSpPr txBox="1"/>
          <p:nvPr/>
        </p:nvSpPr>
        <p:spPr>
          <a:xfrm>
            <a:off x="476800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Nov-1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文本框 3">
            <a:extLst>
              <a:ext uri="{FF2B5EF4-FFF2-40B4-BE49-F238E27FC236}">
                <a16:creationId xmlns:a16="http://schemas.microsoft.com/office/drawing/2014/main" id="{8F7CE756-46E5-4755-B803-E275829DB20F}"/>
              </a:ext>
            </a:extLst>
          </p:cNvPr>
          <p:cNvSpPr txBox="1"/>
          <p:nvPr/>
        </p:nvSpPr>
        <p:spPr>
          <a:xfrm>
            <a:off x="7821763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Dec-1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37078-7323-4B23-9DC3-27676B3E0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8409" y="1326592"/>
            <a:ext cx="9855180" cy="521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90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18B979-BF27-4147-8C53-574EBF99BD97}"/>
              </a:ext>
            </a:extLst>
          </p:cNvPr>
          <p:cNvSpPr txBox="1"/>
          <p:nvPr/>
        </p:nvSpPr>
        <p:spPr>
          <a:xfrm>
            <a:off x="571500" y="510717"/>
            <a:ext cx="952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Price_DC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and MPC_GT Performance</a:t>
            </a:r>
          </a:p>
        </p:txBody>
      </p:sp>
      <p:sp>
        <p:nvSpPr>
          <p:cNvPr id="18" name="文本框 3">
            <a:extLst>
              <a:ext uri="{FF2B5EF4-FFF2-40B4-BE49-F238E27FC236}">
                <a16:creationId xmlns:a16="http://schemas.microsoft.com/office/drawing/2014/main" id="{5B6A360E-9984-4C6D-8DC3-A268DA49A6B0}"/>
              </a:ext>
            </a:extLst>
          </p:cNvPr>
          <p:cNvSpPr txBox="1"/>
          <p:nvPr/>
        </p:nvSpPr>
        <p:spPr>
          <a:xfrm>
            <a:off x="571500" y="912180"/>
            <a:ext cx="95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-2.4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Apr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-1 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EV: 86/day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文本框 3">
            <a:extLst>
              <a:ext uri="{FF2B5EF4-FFF2-40B4-BE49-F238E27FC236}">
                <a16:creationId xmlns:a16="http://schemas.microsoft.com/office/drawing/2014/main" id="{E14EF1EF-F1D5-4319-AF1A-03C4EDB876F4}"/>
              </a:ext>
            </a:extLst>
          </p:cNvPr>
          <p:cNvSpPr txBox="1"/>
          <p:nvPr/>
        </p:nvSpPr>
        <p:spPr>
          <a:xfrm>
            <a:off x="162676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Oct-1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文本框 3">
            <a:extLst>
              <a:ext uri="{FF2B5EF4-FFF2-40B4-BE49-F238E27FC236}">
                <a16:creationId xmlns:a16="http://schemas.microsoft.com/office/drawing/2014/main" id="{0451F437-574E-4B8C-8CA4-C39D0940F986}"/>
              </a:ext>
            </a:extLst>
          </p:cNvPr>
          <p:cNvSpPr txBox="1"/>
          <p:nvPr/>
        </p:nvSpPr>
        <p:spPr>
          <a:xfrm>
            <a:off x="4768008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Nov-1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文本框 3">
            <a:extLst>
              <a:ext uri="{FF2B5EF4-FFF2-40B4-BE49-F238E27FC236}">
                <a16:creationId xmlns:a16="http://schemas.microsoft.com/office/drawing/2014/main" id="{8F7CE756-46E5-4755-B803-E275829DB20F}"/>
              </a:ext>
            </a:extLst>
          </p:cNvPr>
          <p:cNvSpPr txBox="1"/>
          <p:nvPr/>
        </p:nvSpPr>
        <p:spPr>
          <a:xfrm>
            <a:off x="7821763" y="1326592"/>
            <a:ext cx="265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mbria" panose="02040503050406030204" pitchFamily="18" charset="0"/>
                <a:ea typeface="Cambria" panose="02040503050406030204" pitchFamily="18" charset="0"/>
              </a:rPr>
              <a:t>Dec-1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37078-7323-4B23-9DC3-27676B3E0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8409" y="1326592"/>
            <a:ext cx="9855180" cy="521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91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1952</TotalTime>
  <Words>253</Words>
  <Application>Microsoft Office PowerPoint</Application>
  <PresentationFormat>Widescreen</PresentationFormat>
  <Paragraphs>60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李伦龙</dc:creator>
  <cp:lastModifiedBy>LI Lunlong</cp:lastModifiedBy>
  <cp:revision>59</cp:revision>
  <dcterms:created xsi:type="dcterms:W3CDTF">2023-06-02T03:03:33Z</dcterms:created>
  <dcterms:modified xsi:type="dcterms:W3CDTF">2023-08-07T02:51:05Z</dcterms:modified>
</cp:coreProperties>
</file>